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FF"/>
    <a:srgbClr val="6699FF"/>
    <a:srgbClr val="99FF66"/>
    <a:srgbClr val="FF99CC"/>
    <a:srgbClr val="FFCC66"/>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E65F8B36-E17F-4DE7-BA6C-E42B89890433}" type="datetimeFigureOut">
              <a:rPr lang="en-AU" smtClean="0"/>
              <a:t>12/05/2011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85EFFC3-B0B0-4A00-805E-6C1F60E220C8}" type="slidenum">
              <a:rPr lang="en-AU" smtClean="0"/>
              <a:t>‹#›</a:t>
            </a:fld>
            <a:endParaRPr lang="en-AU"/>
          </a:p>
        </p:txBody>
      </p:sp>
    </p:spTree>
    <p:extLst>
      <p:ext uri="{BB962C8B-B14F-4D97-AF65-F5344CB8AC3E}">
        <p14:creationId xmlns:p14="http://schemas.microsoft.com/office/powerpoint/2010/main" val="205429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65F8B36-E17F-4DE7-BA6C-E42B89890433}" type="datetimeFigureOut">
              <a:rPr lang="en-AU" smtClean="0"/>
              <a:t>12/05/2011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85EFFC3-B0B0-4A00-805E-6C1F60E220C8}" type="slidenum">
              <a:rPr lang="en-AU" smtClean="0"/>
              <a:t>‹#›</a:t>
            </a:fld>
            <a:endParaRPr lang="en-AU"/>
          </a:p>
        </p:txBody>
      </p:sp>
    </p:spTree>
    <p:extLst>
      <p:ext uri="{BB962C8B-B14F-4D97-AF65-F5344CB8AC3E}">
        <p14:creationId xmlns:p14="http://schemas.microsoft.com/office/powerpoint/2010/main" val="1490080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65F8B36-E17F-4DE7-BA6C-E42B89890433}" type="datetimeFigureOut">
              <a:rPr lang="en-AU" smtClean="0"/>
              <a:t>12/05/2011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85EFFC3-B0B0-4A00-805E-6C1F60E220C8}" type="slidenum">
              <a:rPr lang="en-AU" smtClean="0"/>
              <a:t>‹#›</a:t>
            </a:fld>
            <a:endParaRPr lang="en-AU"/>
          </a:p>
        </p:txBody>
      </p:sp>
    </p:spTree>
    <p:extLst>
      <p:ext uri="{BB962C8B-B14F-4D97-AF65-F5344CB8AC3E}">
        <p14:creationId xmlns:p14="http://schemas.microsoft.com/office/powerpoint/2010/main" val="2540714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65F8B36-E17F-4DE7-BA6C-E42B89890433}" type="datetimeFigureOut">
              <a:rPr lang="en-AU" smtClean="0"/>
              <a:t>12/05/2011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85EFFC3-B0B0-4A00-805E-6C1F60E220C8}" type="slidenum">
              <a:rPr lang="en-AU" smtClean="0"/>
              <a:t>‹#›</a:t>
            </a:fld>
            <a:endParaRPr lang="en-AU"/>
          </a:p>
        </p:txBody>
      </p:sp>
    </p:spTree>
    <p:extLst>
      <p:ext uri="{BB962C8B-B14F-4D97-AF65-F5344CB8AC3E}">
        <p14:creationId xmlns:p14="http://schemas.microsoft.com/office/powerpoint/2010/main" val="1427436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5F8B36-E17F-4DE7-BA6C-E42B89890433}" type="datetimeFigureOut">
              <a:rPr lang="en-AU" smtClean="0"/>
              <a:t>12/05/2011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85EFFC3-B0B0-4A00-805E-6C1F60E220C8}" type="slidenum">
              <a:rPr lang="en-AU" smtClean="0"/>
              <a:t>‹#›</a:t>
            </a:fld>
            <a:endParaRPr lang="en-AU"/>
          </a:p>
        </p:txBody>
      </p:sp>
    </p:spTree>
    <p:extLst>
      <p:ext uri="{BB962C8B-B14F-4D97-AF65-F5344CB8AC3E}">
        <p14:creationId xmlns:p14="http://schemas.microsoft.com/office/powerpoint/2010/main" val="434735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E65F8B36-E17F-4DE7-BA6C-E42B89890433}" type="datetimeFigureOut">
              <a:rPr lang="en-AU" smtClean="0"/>
              <a:t>12/05/2011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85EFFC3-B0B0-4A00-805E-6C1F60E220C8}" type="slidenum">
              <a:rPr lang="en-AU" smtClean="0"/>
              <a:t>‹#›</a:t>
            </a:fld>
            <a:endParaRPr lang="en-AU"/>
          </a:p>
        </p:txBody>
      </p:sp>
    </p:spTree>
    <p:extLst>
      <p:ext uri="{BB962C8B-B14F-4D97-AF65-F5344CB8AC3E}">
        <p14:creationId xmlns:p14="http://schemas.microsoft.com/office/powerpoint/2010/main" val="658892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E65F8B36-E17F-4DE7-BA6C-E42B89890433}" type="datetimeFigureOut">
              <a:rPr lang="en-AU" smtClean="0"/>
              <a:t>12/05/2011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85EFFC3-B0B0-4A00-805E-6C1F60E220C8}" type="slidenum">
              <a:rPr lang="en-AU" smtClean="0"/>
              <a:t>‹#›</a:t>
            </a:fld>
            <a:endParaRPr lang="en-AU"/>
          </a:p>
        </p:txBody>
      </p:sp>
    </p:spTree>
    <p:extLst>
      <p:ext uri="{BB962C8B-B14F-4D97-AF65-F5344CB8AC3E}">
        <p14:creationId xmlns:p14="http://schemas.microsoft.com/office/powerpoint/2010/main" val="633618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E65F8B36-E17F-4DE7-BA6C-E42B89890433}" type="datetimeFigureOut">
              <a:rPr lang="en-AU" smtClean="0"/>
              <a:t>12/05/2011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85EFFC3-B0B0-4A00-805E-6C1F60E220C8}" type="slidenum">
              <a:rPr lang="en-AU" smtClean="0"/>
              <a:t>‹#›</a:t>
            </a:fld>
            <a:endParaRPr lang="en-AU"/>
          </a:p>
        </p:txBody>
      </p:sp>
    </p:spTree>
    <p:extLst>
      <p:ext uri="{BB962C8B-B14F-4D97-AF65-F5344CB8AC3E}">
        <p14:creationId xmlns:p14="http://schemas.microsoft.com/office/powerpoint/2010/main" val="678446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5F8B36-E17F-4DE7-BA6C-E42B89890433}" type="datetimeFigureOut">
              <a:rPr lang="en-AU" smtClean="0"/>
              <a:t>12/05/2011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85EFFC3-B0B0-4A00-805E-6C1F60E220C8}" type="slidenum">
              <a:rPr lang="en-AU" smtClean="0"/>
              <a:t>‹#›</a:t>
            </a:fld>
            <a:endParaRPr lang="en-AU"/>
          </a:p>
        </p:txBody>
      </p:sp>
    </p:spTree>
    <p:extLst>
      <p:ext uri="{BB962C8B-B14F-4D97-AF65-F5344CB8AC3E}">
        <p14:creationId xmlns:p14="http://schemas.microsoft.com/office/powerpoint/2010/main" val="353725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5F8B36-E17F-4DE7-BA6C-E42B89890433}" type="datetimeFigureOut">
              <a:rPr lang="en-AU" smtClean="0"/>
              <a:t>12/05/2011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85EFFC3-B0B0-4A00-805E-6C1F60E220C8}" type="slidenum">
              <a:rPr lang="en-AU" smtClean="0"/>
              <a:t>‹#›</a:t>
            </a:fld>
            <a:endParaRPr lang="en-AU"/>
          </a:p>
        </p:txBody>
      </p:sp>
    </p:spTree>
    <p:extLst>
      <p:ext uri="{BB962C8B-B14F-4D97-AF65-F5344CB8AC3E}">
        <p14:creationId xmlns:p14="http://schemas.microsoft.com/office/powerpoint/2010/main" val="3651395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5F8B36-E17F-4DE7-BA6C-E42B89890433}" type="datetimeFigureOut">
              <a:rPr lang="en-AU" smtClean="0"/>
              <a:t>12/05/2011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85EFFC3-B0B0-4A00-805E-6C1F60E220C8}" type="slidenum">
              <a:rPr lang="en-AU" smtClean="0"/>
              <a:t>‹#›</a:t>
            </a:fld>
            <a:endParaRPr lang="en-AU"/>
          </a:p>
        </p:txBody>
      </p:sp>
    </p:spTree>
    <p:extLst>
      <p:ext uri="{BB962C8B-B14F-4D97-AF65-F5344CB8AC3E}">
        <p14:creationId xmlns:p14="http://schemas.microsoft.com/office/powerpoint/2010/main" val="3759489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5F8B36-E17F-4DE7-BA6C-E42B89890433}" type="datetimeFigureOut">
              <a:rPr lang="en-AU" smtClean="0"/>
              <a:t>12/05/2011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5EFFC3-B0B0-4A00-805E-6C1F60E220C8}" type="slidenum">
              <a:rPr lang="en-AU" smtClean="0"/>
              <a:t>‹#›</a:t>
            </a:fld>
            <a:endParaRPr lang="en-AU"/>
          </a:p>
        </p:txBody>
      </p:sp>
    </p:spTree>
    <p:extLst>
      <p:ext uri="{BB962C8B-B14F-4D97-AF65-F5344CB8AC3E}">
        <p14:creationId xmlns:p14="http://schemas.microsoft.com/office/powerpoint/2010/main" val="3044771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332656"/>
            <a:ext cx="8278688" cy="1368152"/>
          </a:xfrm>
        </p:spPr>
        <p:txBody>
          <a:bodyPr>
            <a:normAutofit/>
          </a:bodyPr>
          <a:lstStyle/>
          <a:p>
            <a:r>
              <a:rPr lang="en-AU" sz="8000" b="1" dirty="0" smtClean="0">
                <a:solidFill>
                  <a:srgbClr val="6699FF"/>
                </a:solidFill>
                <a:latin typeface="Tahoma" pitchFamily="34" charset="0"/>
                <a:ea typeface="Tahoma" pitchFamily="34" charset="0"/>
                <a:cs typeface="Tahoma" pitchFamily="34" charset="0"/>
              </a:rPr>
              <a:t>Mental Health</a:t>
            </a:r>
            <a:endParaRPr lang="en-AU" sz="8000" b="1" dirty="0">
              <a:solidFill>
                <a:srgbClr val="6699FF"/>
              </a:solidFill>
              <a:latin typeface="Tahoma" pitchFamily="34" charset="0"/>
              <a:ea typeface="Tahoma" pitchFamily="34" charset="0"/>
              <a:cs typeface="Tahoma" pitchFamily="34" charset="0"/>
            </a:endParaRPr>
          </a:p>
        </p:txBody>
      </p:sp>
      <p:pic>
        <p:nvPicPr>
          <p:cNvPr id="1026" name="Picture 2" descr="http://www.mental-health.com.au/images/mental-health.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1916832"/>
            <a:ext cx="4464496" cy="4477825"/>
          </a:xfrm>
          <a:prstGeom prst="rect">
            <a:avLst/>
          </a:prstGeom>
          <a:noFill/>
          <a:ln w="28575">
            <a:solidFill>
              <a:srgbClr val="6699FF"/>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74848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solidFill>
                  <a:srgbClr val="CC66FF"/>
                </a:solidFill>
                <a:latin typeface="Tahoma" pitchFamily="34" charset="0"/>
                <a:ea typeface="Tahoma" pitchFamily="34" charset="0"/>
                <a:cs typeface="Tahoma" pitchFamily="34" charset="0"/>
              </a:rPr>
              <a:t>Youth health issues</a:t>
            </a:r>
            <a:endParaRPr lang="en-AU" b="1" dirty="0">
              <a:solidFill>
                <a:srgbClr val="CC66FF"/>
              </a:solidFill>
              <a:latin typeface="Tahoma" pitchFamily="34" charset="0"/>
              <a:ea typeface="Tahoma" pitchFamily="34" charset="0"/>
              <a:cs typeface="Tahoma" pitchFamily="34" charset="0"/>
            </a:endParaRPr>
          </a:p>
        </p:txBody>
      </p:sp>
      <p:sp>
        <p:nvSpPr>
          <p:cNvPr id="3" name="Content Placeholder 2"/>
          <p:cNvSpPr>
            <a:spLocks noGrp="1"/>
          </p:cNvSpPr>
          <p:nvPr>
            <p:ph idx="1"/>
          </p:nvPr>
        </p:nvSpPr>
        <p:spPr>
          <a:xfrm>
            <a:off x="457200" y="1600201"/>
            <a:ext cx="8229600" cy="4133056"/>
          </a:xfrm>
        </p:spPr>
        <p:txBody>
          <a:bodyPr>
            <a:noAutofit/>
          </a:bodyPr>
          <a:lstStyle/>
          <a:p>
            <a:r>
              <a:rPr lang="en-AU" sz="2000" dirty="0" smtClean="0">
                <a:solidFill>
                  <a:srgbClr val="CC66FF"/>
                </a:solidFill>
                <a:latin typeface="Tahoma" pitchFamily="34" charset="0"/>
                <a:ea typeface="Tahoma" pitchFamily="34" charset="0"/>
                <a:cs typeface="Tahoma" pitchFamily="34" charset="0"/>
              </a:rPr>
              <a:t>Asthma: </a:t>
            </a:r>
            <a:r>
              <a:rPr lang="en-AU" sz="1600" dirty="0" smtClean="0">
                <a:solidFill>
                  <a:schemeClr val="bg1"/>
                </a:solidFill>
                <a:latin typeface="Tahoma" pitchFamily="34" charset="0"/>
                <a:ea typeface="Tahoma" pitchFamily="34" charset="0"/>
                <a:cs typeface="Tahoma" pitchFamily="34" charset="0"/>
              </a:rPr>
              <a:t>A respiratory condition that involves the airways narrowing and swelling and mucus being produced. It can be triggered by smoke, dust, pollen, animals, exercise and stress</a:t>
            </a:r>
            <a:r>
              <a:rPr lang="en-AU" sz="2000" dirty="0" smtClean="0">
                <a:solidFill>
                  <a:schemeClr val="bg1"/>
                </a:solidFill>
                <a:latin typeface="Tahoma" pitchFamily="34" charset="0"/>
                <a:ea typeface="Tahoma" pitchFamily="34" charset="0"/>
                <a:cs typeface="Tahoma" pitchFamily="34" charset="0"/>
              </a:rPr>
              <a:t>.</a:t>
            </a:r>
          </a:p>
          <a:p>
            <a:r>
              <a:rPr lang="en-AU" sz="2000" dirty="0" smtClean="0">
                <a:solidFill>
                  <a:srgbClr val="CC66FF"/>
                </a:solidFill>
                <a:latin typeface="Tahoma" pitchFamily="34" charset="0"/>
                <a:ea typeface="Tahoma" pitchFamily="34" charset="0"/>
                <a:cs typeface="Tahoma" pitchFamily="34" charset="0"/>
              </a:rPr>
              <a:t>Diabetes: </a:t>
            </a:r>
            <a:r>
              <a:rPr lang="en-AU" sz="1600" dirty="0" smtClean="0">
                <a:solidFill>
                  <a:schemeClr val="bg1"/>
                </a:solidFill>
                <a:latin typeface="Tahoma" pitchFamily="34" charset="0"/>
                <a:ea typeface="Tahoma" pitchFamily="34" charset="0"/>
                <a:cs typeface="Tahoma" pitchFamily="34" charset="0"/>
              </a:rPr>
              <a:t>Covers a range of conditions that cause there to be too much glucose in the blood due to the body being unable to produce the right amount of insulin.</a:t>
            </a:r>
          </a:p>
          <a:p>
            <a:r>
              <a:rPr lang="en-AU" sz="2000" dirty="0" smtClean="0">
                <a:solidFill>
                  <a:srgbClr val="CC66FF"/>
                </a:solidFill>
                <a:latin typeface="Tahoma" pitchFamily="34" charset="0"/>
                <a:ea typeface="Tahoma" pitchFamily="34" charset="0"/>
                <a:cs typeface="Tahoma" pitchFamily="34" charset="0"/>
              </a:rPr>
              <a:t>Weight issues: </a:t>
            </a:r>
            <a:r>
              <a:rPr lang="en-AU" sz="1600" dirty="0" smtClean="0">
                <a:solidFill>
                  <a:schemeClr val="bg1"/>
                </a:solidFill>
                <a:latin typeface="Tahoma" pitchFamily="34" charset="0"/>
                <a:ea typeface="Tahoma" pitchFamily="34" charset="0"/>
                <a:cs typeface="Tahoma" pitchFamily="34" charset="0"/>
              </a:rPr>
              <a:t>Being overweight can contribute to premature death and chronic disease. Youth obesity can be caused by excess fatty foods and low energy expenditure. Being underweight can also cause health issues. Eating disorders are most commonly experienced by adolescent females. </a:t>
            </a:r>
          </a:p>
          <a:p>
            <a:r>
              <a:rPr lang="en-AU" sz="2000" dirty="0" smtClean="0">
                <a:solidFill>
                  <a:srgbClr val="CC66FF"/>
                </a:solidFill>
                <a:latin typeface="Tahoma" pitchFamily="34" charset="0"/>
                <a:ea typeface="Tahoma" pitchFamily="34" charset="0"/>
                <a:cs typeface="Tahoma" pitchFamily="34" charset="0"/>
              </a:rPr>
              <a:t>Sun Protection: </a:t>
            </a:r>
            <a:r>
              <a:rPr lang="en-AU" sz="1600" dirty="0" smtClean="0">
                <a:solidFill>
                  <a:schemeClr val="bg1"/>
                </a:solidFill>
                <a:latin typeface="Tahoma" pitchFamily="34" charset="0"/>
                <a:ea typeface="Tahoma" pitchFamily="34" charset="0"/>
                <a:cs typeface="Tahoma" pitchFamily="34" charset="0"/>
              </a:rPr>
              <a:t>Australia has one of the worlds highest rates of skin cancer. 95% of skin cancer is preventable but 24% of youth get sunburnt every weekend in summer, despite knowing the risks.</a:t>
            </a:r>
            <a:endParaRPr lang="en-AU" sz="1600" dirty="0">
              <a:solidFill>
                <a:srgbClr val="CC66FF"/>
              </a:solidFill>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8287565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76672"/>
            <a:ext cx="8229600" cy="5966123"/>
          </a:xfrm>
        </p:spPr>
        <p:txBody>
          <a:bodyPr>
            <a:normAutofit/>
          </a:bodyPr>
          <a:lstStyle/>
          <a:p>
            <a:r>
              <a:rPr lang="en-AU" sz="2000" dirty="0" smtClean="0">
                <a:solidFill>
                  <a:srgbClr val="CC66FF"/>
                </a:solidFill>
                <a:latin typeface="Tahoma" pitchFamily="34" charset="0"/>
                <a:ea typeface="Tahoma" pitchFamily="34" charset="0"/>
                <a:cs typeface="Tahoma" pitchFamily="34" charset="0"/>
              </a:rPr>
              <a:t>Drug use: </a:t>
            </a:r>
          </a:p>
          <a:p>
            <a:pPr lvl="1"/>
            <a:r>
              <a:rPr lang="en-AU" sz="1600" dirty="0" smtClean="0">
                <a:solidFill>
                  <a:srgbClr val="CC66FF"/>
                </a:solidFill>
                <a:latin typeface="Tahoma" pitchFamily="34" charset="0"/>
                <a:ea typeface="Tahoma" pitchFamily="34" charset="0"/>
                <a:cs typeface="Tahoma" pitchFamily="34" charset="0"/>
              </a:rPr>
              <a:t>Alcohol: </a:t>
            </a:r>
            <a:r>
              <a:rPr lang="en-AU" sz="1600" dirty="0" smtClean="0">
                <a:solidFill>
                  <a:schemeClr val="bg1"/>
                </a:solidFill>
                <a:latin typeface="Tahoma" pitchFamily="34" charset="0"/>
                <a:ea typeface="Tahoma" pitchFamily="34" charset="0"/>
                <a:cs typeface="Tahoma" pitchFamily="34" charset="0"/>
              </a:rPr>
              <a:t>It can cause bowel, central nervous system and psychological problems. It can put people at risk of road accidents, assault, falls and unprotected sex.</a:t>
            </a:r>
          </a:p>
          <a:p>
            <a:pPr lvl="1"/>
            <a:r>
              <a:rPr lang="en-AU" sz="1600" dirty="0" smtClean="0">
                <a:solidFill>
                  <a:srgbClr val="CC66FF"/>
                </a:solidFill>
                <a:latin typeface="Tahoma" pitchFamily="34" charset="0"/>
                <a:ea typeface="Tahoma" pitchFamily="34" charset="0"/>
                <a:cs typeface="Tahoma" pitchFamily="34" charset="0"/>
              </a:rPr>
              <a:t>Tobacco: </a:t>
            </a:r>
            <a:r>
              <a:rPr lang="en-AU" sz="1600" dirty="0" smtClean="0">
                <a:solidFill>
                  <a:schemeClr val="bg1"/>
                </a:solidFill>
                <a:latin typeface="Tahoma" pitchFamily="34" charset="0"/>
                <a:ea typeface="Tahoma" pitchFamily="34" charset="0"/>
                <a:cs typeface="Tahoma" pitchFamily="34" charset="0"/>
              </a:rPr>
              <a:t>The most commonly used drug in Australian 14 years+. It can cause respiratory illness, cancers and premature death.</a:t>
            </a:r>
          </a:p>
          <a:p>
            <a:pPr lvl="1"/>
            <a:r>
              <a:rPr lang="en-AU" sz="1600" dirty="0" smtClean="0">
                <a:solidFill>
                  <a:srgbClr val="CC66FF"/>
                </a:solidFill>
                <a:latin typeface="Tahoma" pitchFamily="34" charset="0"/>
                <a:ea typeface="Tahoma" pitchFamily="34" charset="0"/>
                <a:cs typeface="Tahoma" pitchFamily="34" charset="0"/>
              </a:rPr>
              <a:t>Illicit drugs: </a:t>
            </a:r>
            <a:r>
              <a:rPr lang="en-AU" sz="1600" dirty="0" smtClean="0">
                <a:solidFill>
                  <a:schemeClr val="bg1"/>
                </a:solidFill>
                <a:latin typeface="Tahoma" pitchFamily="34" charset="0"/>
                <a:ea typeface="Tahoma" pitchFamily="34" charset="0"/>
                <a:cs typeface="Tahoma" pitchFamily="34" charset="0"/>
              </a:rPr>
              <a:t>Cause health problems such as organ/nervous system damage, psychological problems and mental illness.</a:t>
            </a:r>
          </a:p>
          <a:p>
            <a:r>
              <a:rPr lang="en-AU" sz="2000" dirty="0" smtClean="0">
                <a:solidFill>
                  <a:srgbClr val="CC66FF"/>
                </a:solidFill>
                <a:latin typeface="Tahoma" pitchFamily="34" charset="0"/>
                <a:ea typeface="Tahoma" pitchFamily="34" charset="0"/>
                <a:cs typeface="Tahoma" pitchFamily="34" charset="0"/>
              </a:rPr>
              <a:t>Sexual and Reproductive Health: </a:t>
            </a:r>
            <a:r>
              <a:rPr lang="en-AU" sz="1600" dirty="0" smtClean="0">
                <a:solidFill>
                  <a:schemeClr val="bg1"/>
                </a:solidFill>
                <a:latin typeface="Tahoma" pitchFamily="34" charset="0"/>
                <a:ea typeface="Tahoma" pitchFamily="34" charset="0"/>
                <a:cs typeface="Tahoma" pitchFamily="34" charset="0"/>
              </a:rPr>
              <a:t>Sexual health is the capacity to enjoy and manage sexual and reproductive behaviour. Reproductive health is a state of complete physical, mental and social wellbeing in all matters relating to the reproductive system.</a:t>
            </a:r>
          </a:p>
          <a:p>
            <a:r>
              <a:rPr lang="en-AU" sz="2000" dirty="0" smtClean="0">
                <a:solidFill>
                  <a:srgbClr val="CC66FF"/>
                </a:solidFill>
                <a:latin typeface="Tahoma" pitchFamily="34" charset="0"/>
                <a:ea typeface="Tahoma" pitchFamily="34" charset="0"/>
                <a:cs typeface="Tahoma" pitchFamily="34" charset="0"/>
              </a:rPr>
              <a:t>Food Allergies: </a:t>
            </a:r>
            <a:r>
              <a:rPr lang="en-AU" sz="1600" dirty="0" smtClean="0">
                <a:solidFill>
                  <a:schemeClr val="bg1"/>
                </a:solidFill>
                <a:latin typeface="Tahoma" pitchFamily="34" charset="0"/>
                <a:ea typeface="Tahoma" pitchFamily="34" charset="0"/>
                <a:cs typeface="Tahoma" pitchFamily="34" charset="0"/>
              </a:rPr>
              <a:t>It’s an abnormal immune response to some foods. They can be fatal and are a serious issue for many people.</a:t>
            </a:r>
          </a:p>
          <a:p>
            <a:r>
              <a:rPr lang="en-AU" sz="2000" dirty="0" smtClean="0">
                <a:solidFill>
                  <a:srgbClr val="CC66FF"/>
                </a:solidFill>
                <a:latin typeface="Tahoma" pitchFamily="34" charset="0"/>
                <a:ea typeface="Tahoma" pitchFamily="34" charset="0"/>
                <a:cs typeface="Tahoma" pitchFamily="34" charset="0"/>
              </a:rPr>
              <a:t>Living Independently – Homelessness: </a:t>
            </a:r>
            <a:r>
              <a:rPr lang="en-AU" sz="1600" dirty="0" smtClean="0">
                <a:solidFill>
                  <a:schemeClr val="bg1"/>
                </a:solidFill>
                <a:latin typeface="Tahoma" pitchFamily="34" charset="0"/>
                <a:ea typeface="Tahoma" pitchFamily="34" charset="0"/>
                <a:cs typeface="Tahoma" pitchFamily="34" charset="0"/>
              </a:rPr>
              <a:t>Youth decide to leave home to search for individuality. In certain circumstances youth may be forced to leave home, possibly resulting in homelessness. This could lead to mental health issues, reduced employment  options, discrimination and social exclusion.</a:t>
            </a:r>
          </a:p>
          <a:p>
            <a:r>
              <a:rPr lang="en-AU" sz="2000" dirty="0" smtClean="0">
                <a:solidFill>
                  <a:srgbClr val="CC66FF"/>
                </a:solidFill>
                <a:latin typeface="Tahoma" pitchFamily="34" charset="0"/>
                <a:ea typeface="Tahoma" pitchFamily="34" charset="0"/>
                <a:cs typeface="Tahoma" pitchFamily="34" charset="0"/>
              </a:rPr>
              <a:t>Cyber Safety: </a:t>
            </a:r>
            <a:r>
              <a:rPr lang="en-AU" sz="1600" dirty="0" smtClean="0">
                <a:solidFill>
                  <a:schemeClr val="bg1"/>
                </a:solidFill>
                <a:latin typeface="Tahoma" pitchFamily="34" charset="0"/>
                <a:ea typeface="Tahoma" pitchFamily="34" charset="0"/>
                <a:cs typeface="Tahoma" pitchFamily="34" charset="0"/>
              </a:rPr>
              <a:t>Bullying is one of the most serious concerns for youth and cyber-bullying is most prevalent among 11-16year olds. Cyber-safety is a new issue and developments in technology make cyber-bullying hard to monitor.</a:t>
            </a:r>
            <a:r>
              <a:rPr lang="en-AU" sz="2000" dirty="0" smtClean="0">
                <a:solidFill>
                  <a:srgbClr val="CC66FF"/>
                </a:solidFill>
                <a:latin typeface="Tahoma" pitchFamily="34" charset="0"/>
                <a:ea typeface="Tahoma" pitchFamily="34" charset="0"/>
                <a:cs typeface="Tahoma" pitchFamily="34" charset="0"/>
              </a:rPr>
              <a:t> </a:t>
            </a:r>
          </a:p>
        </p:txBody>
      </p:sp>
    </p:spTree>
    <p:extLst>
      <p:ext uri="{BB962C8B-B14F-4D97-AF65-F5344CB8AC3E}">
        <p14:creationId xmlns:p14="http://schemas.microsoft.com/office/powerpoint/2010/main" val="31707781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FFCC66"/>
                </a:solidFill>
                <a:latin typeface="Tahoma" pitchFamily="34" charset="0"/>
                <a:ea typeface="Tahoma" pitchFamily="34" charset="0"/>
                <a:cs typeface="Tahoma" pitchFamily="34" charset="0"/>
              </a:rPr>
              <a:t>The impact on all aspects of health</a:t>
            </a:r>
            <a:endParaRPr lang="en-AU" b="1" dirty="0">
              <a:solidFill>
                <a:srgbClr val="FFCC66"/>
              </a:solidFill>
              <a:latin typeface="Tahoma" pitchFamily="34" charset="0"/>
              <a:ea typeface="Tahoma" pitchFamily="34" charset="0"/>
              <a:cs typeface="Tahoma" pitchFamily="34" charset="0"/>
            </a:endParaRPr>
          </a:p>
        </p:txBody>
      </p:sp>
      <p:sp>
        <p:nvSpPr>
          <p:cNvPr id="3" name="Content Placeholder 2"/>
          <p:cNvSpPr>
            <a:spLocks noGrp="1"/>
          </p:cNvSpPr>
          <p:nvPr>
            <p:ph sz="half" idx="1"/>
          </p:nvPr>
        </p:nvSpPr>
        <p:spPr>
          <a:xfrm>
            <a:off x="465254" y="2420888"/>
            <a:ext cx="4320480" cy="4154982"/>
          </a:xfrm>
        </p:spPr>
        <p:txBody>
          <a:bodyPr>
            <a:normAutofit lnSpcReduction="10000"/>
          </a:bodyPr>
          <a:lstStyle/>
          <a:p>
            <a:pPr lvl="1"/>
            <a:endParaRPr lang="en-AU" sz="1800" dirty="0" smtClean="0">
              <a:solidFill>
                <a:srgbClr val="FFCC66"/>
              </a:solidFill>
              <a:latin typeface="Tahoma" pitchFamily="34" charset="0"/>
              <a:ea typeface="Tahoma" pitchFamily="34" charset="0"/>
              <a:cs typeface="Tahoma" pitchFamily="34" charset="0"/>
            </a:endParaRPr>
          </a:p>
          <a:p>
            <a:pPr lvl="1"/>
            <a:r>
              <a:rPr lang="en-AU" sz="1800" dirty="0" smtClean="0">
                <a:solidFill>
                  <a:srgbClr val="FFCC66"/>
                </a:solidFill>
                <a:latin typeface="Tahoma" pitchFamily="34" charset="0"/>
                <a:ea typeface="Tahoma" pitchFamily="34" charset="0"/>
                <a:cs typeface="Tahoma" pitchFamily="34" charset="0"/>
              </a:rPr>
              <a:t>Physical health: </a:t>
            </a:r>
            <a:r>
              <a:rPr lang="en-AU" sz="1800" dirty="0" smtClean="0">
                <a:solidFill>
                  <a:schemeClr val="bg1"/>
                </a:solidFill>
                <a:latin typeface="Tahoma" pitchFamily="34" charset="0"/>
                <a:ea typeface="Tahoma" pitchFamily="34" charset="0"/>
                <a:cs typeface="Tahoma" pitchFamily="34" charset="0"/>
              </a:rPr>
              <a:t>People who have a mental disorder sometimes lack the confidence and energy needed to participate in physical activities. This has a negative impact on physical health.</a:t>
            </a:r>
          </a:p>
          <a:p>
            <a:pPr lvl="1"/>
            <a:r>
              <a:rPr lang="en-AU" sz="1800" dirty="0" smtClean="0">
                <a:solidFill>
                  <a:srgbClr val="FFCC66"/>
                </a:solidFill>
                <a:latin typeface="Tahoma" pitchFamily="34" charset="0"/>
                <a:ea typeface="Tahoma" pitchFamily="34" charset="0"/>
                <a:cs typeface="Tahoma" pitchFamily="34" charset="0"/>
              </a:rPr>
              <a:t>Social health: </a:t>
            </a:r>
            <a:r>
              <a:rPr lang="en-AU" sz="1800" dirty="0" smtClean="0">
                <a:solidFill>
                  <a:schemeClr val="bg1"/>
                </a:solidFill>
                <a:latin typeface="Tahoma" pitchFamily="34" charset="0"/>
                <a:ea typeface="Tahoma" pitchFamily="34" charset="0"/>
                <a:cs typeface="Tahoma" pitchFamily="34" charset="0"/>
              </a:rPr>
              <a:t>Mental health can affect how a person feels about themselves. People with low self esteem will be less likely to socialise or go out with friends.</a:t>
            </a:r>
          </a:p>
          <a:p>
            <a:pPr marL="457200" lvl="1" indent="0">
              <a:buNone/>
            </a:pPr>
            <a:endParaRPr lang="en-AU" sz="1800" dirty="0">
              <a:solidFill>
                <a:srgbClr val="FFCC66"/>
              </a:solidFill>
            </a:endParaRPr>
          </a:p>
        </p:txBody>
      </p:sp>
      <p:sp>
        <p:nvSpPr>
          <p:cNvPr id="4" name="Content Placeholder 3"/>
          <p:cNvSpPr>
            <a:spLocks noGrp="1"/>
          </p:cNvSpPr>
          <p:nvPr>
            <p:ph sz="half" idx="2"/>
          </p:nvPr>
        </p:nvSpPr>
        <p:spPr>
          <a:xfrm>
            <a:off x="4427984" y="1412776"/>
            <a:ext cx="4320480" cy="4453955"/>
          </a:xfrm>
        </p:spPr>
        <p:txBody>
          <a:bodyPr>
            <a:normAutofit lnSpcReduction="10000"/>
          </a:bodyPr>
          <a:lstStyle/>
          <a:p>
            <a:pPr lvl="1"/>
            <a:endParaRPr lang="en-AU" sz="1800" dirty="0" smtClean="0">
              <a:solidFill>
                <a:srgbClr val="FFCC66"/>
              </a:solidFill>
            </a:endParaRPr>
          </a:p>
          <a:p>
            <a:pPr lvl="1"/>
            <a:endParaRPr lang="en-AU" sz="1800" dirty="0">
              <a:solidFill>
                <a:srgbClr val="FFCC66"/>
              </a:solidFill>
            </a:endParaRPr>
          </a:p>
          <a:p>
            <a:pPr lvl="1"/>
            <a:endParaRPr lang="en-AU" sz="1800" dirty="0" smtClean="0">
              <a:solidFill>
                <a:srgbClr val="FFCC66"/>
              </a:solidFill>
            </a:endParaRPr>
          </a:p>
          <a:p>
            <a:pPr lvl="1"/>
            <a:endParaRPr lang="en-AU" sz="1800" dirty="0">
              <a:solidFill>
                <a:srgbClr val="FFCC66"/>
              </a:solidFill>
            </a:endParaRPr>
          </a:p>
          <a:p>
            <a:pPr lvl="1"/>
            <a:r>
              <a:rPr lang="en-AU" sz="1800" dirty="0" smtClean="0">
                <a:solidFill>
                  <a:srgbClr val="FFCC66"/>
                </a:solidFill>
                <a:latin typeface="Tahoma" pitchFamily="34" charset="0"/>
                <a:ea typeface="Tahoma" pitchFamily="34" charset="0"/>
                <a:cs typeface="Tahoma" pitchFamily="34" charset="0"/>
              </a:rPr>
              <a:t>Emotional health and development: </a:t>
            </a:r>
            <a:r>
              <a:rPr lang="en-AU" sz="1800" dirty="0" smtClean="0">
                <a:solidFill>
                  <a:schemeClr val="bg1"/>
                </a:solidFill>
                <a:latin typeface="Tahoma" pitchFamily="34" charset="0"/>
                <a:ea typeface="Tahoma" pitchFamily="34" charset="0"/>
                <a:cs typeface="Tahoma" pitchFamily="34" charset="0"/>
              </a:rPr>
              <a:t> Poor mental health can greatly affect a person’s self esteem, this is an important part of emotional development.</a:t>
            </a:r>
          </a:p>
          <a:p>
            <a:pPr lvl="1"/>
            <a:r>
              <a:rPr lang="en-AU" sz="1800" dirty="0" smtClean="0">
                <a:solidFill>
                  <a:srgbClr val="FFCC66"/>
                </a:solidFill>
                <a:latin typeface="Tahoma" pitchFamily="34" charset="0"/>
                <a:ea typeface="Tahoma" pitchFamily="34" charset="0"/>
                <a:cs typeface="Tahoma" pitchFamily="34" charset="0"/>
              </a:rPr>
              <a:t>Intellectual health and development: </a:t>
            </a:r>
            <a:r>
              <a:rPr lang="en-AU" sz="1800" dirty="0" smtClean="0">
                <a:solidFill>
                  <a:schemeClr val="bg1"/>
                </a:solidFill>
                <a:latin typeface="Tahoma" pitchFamily="34" charset="0"/>
                <a:ea typeface="Tahoma" pitchFamily="34" charset="0"/>
                <a:cs typeface="Tahoma" pitchFamily="34" charset="0"/>
              </a:rPr>
              <a:t>Having a mental health disorder can affect the way a person thinks and their reasoning skills.</a:t>
            </a:r>
            <a:r>
              <a:rPr lang="en-AU" sz="1400" dirty="0" smtClean="0">
                <a:solidFill>
                  <a:srgbClr val="FFCC66"/>
                </a:solidFill>
                <a:latin typeface="Tahoma" pitchFamily="34" charset="0"/>
                <a:ea typeface="Tahoma" pitchFamily="34" charset="0"/>
                <a:cs typeface="Tahoma" pitchFamily="34" charset="0"/>
              </a:rPr>
              <a:t> </a:t>
            </a:r>
          </a:p>
        </p:txBody>
      </p:sp>
      <p:sp>
        <p:nvSpPr>
          <p:cNvPr id="5" name="TextBox 4"/>
          <p:cNvSpPr txBox="1"/>
          <p:nvPr/>
        </p:nvSpPr>
        <p:spPr>
          <a:xfrm>
            <a:off x="971600" y="1744541"/>
            <a:ext cx="7560840" cy="1200329"/>
          </a:xfrm>
          <a:prstGeom prst="rect">
            <a:avLst/>
          </a:prstGeom>
          <a:noFill/>
        </p:spPr>
        <p:txBody>
          <a:bodyPr wrap="square" rtlCol="0">
            <a:spAutoFit/>
          </a:bodyPr>
          <a:lstStyle/>
          <a:p>
            <a:r>
              <a:rPr lang="en-AU" dirty="0">
                <a:solidFill>
                  <a:schemeClr val="bg1"/>
                </a:solidFill>
                <a:latin typeface="Tahoma" pitchFamily="34" charset="0"/>
                <a:ea typeface="Tahoma" pitchFamily="34" charset="0"/>
                <a:cs typeface="Tahoma" pitchFamily="34" charset="0"/>
              </a:rPr>
              <a:t>Mental health disorders are defined as a disturbance in a person’s thoughts, feelings and behaviours. It can impact on all areas off health and development.</a:t>
            </a:r>
          </a:p>
          <a:p>
            <a:endParaRPr lang="en-AU" dirty="0"/>
          </a:p>
        </p:txBody>
      </p:sp>
    </p:spTree>
    <p:extLst>
      <p:ext uri="{BB962C8B-B14F-4D97-AF65-F5344CB8AC3E}">
        <p14:creationId xmlns:p14="http://schemas.microsoft.com/office/powerpoint/2010/main" val="1018626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FF99CC"/>
                </a:solidFill>
                <a:latin typeface="Tahoma" pitchFamily="34" charset="0"/>
                <a:ea typeface="Tahoma" pitchFamily="34" charset="0"/>
                <a:cs typeface="Tahoma" pitchFamily="34" charset="0"/>
              </a:rPr>
              <a:t>Incidence, prevalence and trends</a:t>
            </a:r>
            <a:endParaRPr lang="en-AU" b="1" dirty="0">
              <a:solidFill>
                <a:srgbClr val="FF99CC"/>
              </a:solidFill>
              <a:latin typeface="Tahoma" pitchFamily="34" charset="0"/>
              <a:ea typeface="Tahoma" pitchFamily="34" charset="0"/>
              <a:cs typeface="Tahoma" pitchFamily="34" charset="0"/>
            </a:endParaRPr>
          </a:p>
        </p:txBody>
      </p:sp>
      <p:sp>
        <p:nvSpPr>
          <p:cNvPr id="3" name="Content Placeholder 2"/>
          <p:cNvSpPr>
            <a:spLocks noGrp="1"/>
          </p:cNvSpPr>
          <p:nvPr>
            <p:ph sz="half" idx="1"/>
          </p:nvPr>
        </p:nvSpPr>
        <p:spPr/>
        <p:txBody>
          <a:bodyPr>
            <a:normAutofit fontScale="92500" lnSpcReduction="20000"/>
          </a:bodyPr>
          <a:lstStyle/>
          <a:p>
            <a:r>
              <a:rPr lang="en-AU" sz="2000" dirty="0" smtClean="0">
                <a:solidFill>
                  <a:schemeClr val="bg1"/>
                </a:solidFill>
                <a:latin typeface="Tahoma" pitchFamily="34" charset="0"/>
                <a:ea typeface="Tahoma" pitchFamily="34" charset="0"/>
                <a:cs typeface="Tahoma" pitchFamily="34" charset="0"/>
              </a:rPr>
              <a:t>In six months 40% of youth will experience a depressed mood, 3% of these will experience severe depression. If left untreated in can lead to a distressing personal life, academic failure, inability to hold a job, reduced quality of life and suicide.</a:t>
            </a:r>
          </a:p>
          <a:p>
            <a:r>
              <a:rPr lang="en-AU" sz="2000" dirty="0" smtClean="0">
                <a:solidFill>
                  <a:schemeClr val="bg1"/>
                </a:solidFill>
                <a:latin typeface="Tahoma" pitchFamily="34" charset="0"/>
                <a:ea typeface="Tahoma" pitchFamily="34" charset="0"/>
                <a:cs typeface="Tahoma" pitchFamily="34" charset="0"/>
              </a:rPr>
              <a:t>People who had not completed their education had a higher prevalence of mental disorders and 27% of youth were found to have a mental health disorder in 1997.</a:t>
            </a:r>
            <a:endParaRPr lang="en-AU" sz="2000" dirty="0">
              <a:solidFill>
                <a:schemeClr val="bg1"/>
              </a:solidFill>
              <a:latin typeface="Tahoma" pitchFamily="34" charset="0"/>
              <a:ea typeface="Tahoma" pitchFamily="34" charset="0"/>
              <a:cs typeface="Tahoma" pitchFamily="34" charset="0"/>
            </a:endParaRPr>
          </a:p>
        </p:txBody>
      </p:sp>
      <p:sp>
        <p:nvSpPr>
          <p:cNvPr id="4" name="Content Placeholder 3"/>
          <p:cNvSpPr>
            <a:spLocks noGrp="1"/>
          </p:cNvSpPr>
          <p:nvPr>
            <p:ph sz="half" idx="2"/>
          </p:nvPr>
        </p:nvSpPr>
        <p:spPr>
          <a:xfrm>
            <a:off x="4648200" y="1600201"/>
            <a:ext cx="4038600" cy="1540768"/>
          </a:xfrm>
        </p:spPr>
        <p:txBody>
          <a:bodyPr>
            <a:normAutofit fontScale="92500" lnSpcReduction="20000"/>
          </a:bodyPr>
          <a:lstStyle/>
          <a:p>
            <a:r>
              <a:rPr lang="en-AU" sz="2000" dirty="0" smtClean="0">
                <a:solidFill>
                  <a:schemeClr val="bg1"/>
                </a:solidFill>
                <a:latin typeface="Tahoma" pitchFamily="34" charset="0"/>
                <a:ea typeface="Tahoma" pitchFamily="34" charset="0"/>
                <a:cs typeface="Tahoma" pitchFamily="34" charset="0"/>
              </a:rPr>
              <a:t>Mental health issues increased between 2002-2007. Between 2002-2006 6.5% of all counselling contact was due to mental illness while in 2007 it was 10%.</a:t>
            </a:r>
            <a:endParaRPr lang="en-AU" sz="2000" dirty="0">
              <a:solidFill>
                <a:schemeClr val="bg1"/>
              </a:solidFill>
              <a:latin typeface="Tahoma" pitchFamily="34" charset="0"/>
              <a:ea typeface="Tahoma" pitchFamily="34" charset="0"/>
              <a:cs typeface="Tahoma" pitchFamily="34" charset="0"/>
            </a:endParaRPr>
          </a:p>
        </p:txBody>
      </p:sp>
      <p:pic>
        <p:nvPicPr>
          <p:cNvPr id="6" name="Picture 2" descr="http://www.copmi.net.au/images/aicafmha_stra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3284984"/>
            <a:ext cx="2376264" cy="2939063"/>
          </a:xfrm>
          <a:prstGeom prst="rect">
            <a:avLst/>
          </a:prstGeom>
          <a:noFill/>
          <a:ln w="28575">
            <a:solidFill>
              <a:srgbClr val="FF99CC"/>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3383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99FF66"/>
                </a:solidFill>
                <a:latin typeface="Tahoma" pitchFamily="34" charset="0"/>
                <a:ea typeface="Tahoma" pitchFamily="34" charset="0"/>
                <a:cs typeface="Tahoma" pitchFamily="34" charset="0"/>
              </a:rPr>
              <a:t>Protective and risk factors</a:t>
            </a:r>
            <a:endParaRPr lang="en-AU" b="1" dirty="0">
              <a:solidFill>
                <a:srgbClr val="99FF66"/>
              </a:solidFill>
              <a:latin typeface="Tahoma" pitchFamily="34" charset="0"/>
              <a:ea typeface="Tahoma" pitchFamily="34" charset="0"/>
              <a:cs typeface="Tahoma" pitchFamily="34" charset="0"/>
            </a:endParaRPr>
          </a:p>
        </p:txBody>
      </p:sp>
      <p:sp>
        <p:nvSpPr>
          <p:cNvPr id="3" name="Content Placeholder 2"/>
          <p:cNvSpPr>
            <a:spLocks noGrp="1"/>
          </p:cNvSpPr>
          <p:nvPr>
            <p:ph idx="1"/>
          </p:nvPr>
        </p:nvSpPr>
        <p:spPr>
          <a:xfrm>
            <a:off x="457200" y="1600201"/>
            <a:ext cx="8075240" cy="3196952"/>
          </a:xfrm>
        </p:spPr>
        <p:txBody>
          <a:bodyPr>
            <a:normAutofit/>
          </a:bodyPr>
          <a:lstStyle/>
          <a:p>
            <a:r>
              <a:rPr lang="en-AU" sz="2400" dirty="0" smtClean="0">
                <a:solidFill>
                  <a:srgbClr val="99FF66"/>
                </a:solidFill>
                <a:latin typeface="Tahoma" pitchFamily="34" charset="0"/>
                <a:ea typeface="Tahoma" pitchFamily="34" charset="0"/>
                <a:cs typeface="Tahoma" pitchFamily="34" charset="0"/>
              </a:rPr>
              <a:t>Protective factors are positive things in a persons life that helps them deal with challenges. Some are:</a:t>
            </a:r>
          </a:p>
          <a:p>
            <a:pPr lvl="1"/>
            <a:r>
              <a:rPr lang="en-AU" sz="2400" dirty="0" smtClean="0">
                <a:solidFill>
                  <a:schemeClr val="bg1"/>
                </a:solidFill>
                <a:latin typeface="Tahoma" pitchFamily="34" charset="0"/>
                <a:ea typeface="Tahoma" pitchFamily="34" charset="0"/>
                <a:cs typeface="Tahoma" pitchFamily="34" charset="0"/>
              </a:rPr>
              <a:t>Belonging to family and school</a:t>
            </a:r>
          </a:p>
          <a:p>
            <a:pPr lvl="1"/>
            <a:r>
              <a:rPr lang="en-AU" sz="2400" dirty="0" smtClean="0">
                <a:solidFill>
                  <a:schemeClr val="bg1"/>
                </a:solidFill>
                <a:latin typeface="Tahoma" pitchFamily="34" charset="0"/>
                <a:ea typeface="Tahoma" pitchFamily="34" charset="0"/>
                <a:cs typeface="Tahoma" pitchFamily="34" charset="0"/>
              </a:rPr>
              <a:t>Healthy relationships</a:t>
            </a:r>
          </a:p>
          <a:p>
            <a:pPr lvl="1"/>
            <a:r>
              <a:rPr lang="en-AU" sz="2400" dirty="0" smtClean="0">
                <a:solidFill>
                  <a:schemeClr val="bg1"/>
                </a:solidFill>
                <a:latin typeface="Tahoma" pitchFamily="34" charset="0"/>
                <a:ea typeface="Tahoma" pitchFamily="34" charset="0"/>
                <a:cs typeface="Tahoma" pitchFamily="34" charset="0"/>
              </a:rPr>
              <a:t>School competence</a:t>
            </a:r>
          </a:p>
          <a:p>
            <a:pPr lvl="1"/>
            <a:r>
              <a:rPr lang="en-AU" sz="2400" dirty="0" smtClean="0">
                <a:solidFill>
                  <a:schemeClr val="bg1"/>
                </a:solidFill>
                <a:latin typeface="Tahoma" pitchFamily="34" charset="0"/>
                <a:ea typeface="Tahoma" pitchFamily="34" charset="0"/>
                <a:cs typeface="Tahoma" pitchFamily="34" charset="0"/>
              </a:rPr>
              <a:t>Supportive environments</a:t>
            </a:r>
          </a:p>
          <a:p>
            <a:pPr lvl="1"/>
            <a:r>
              <a:rPr lang="en-AU" sz="2400" dirty="0" smtClean="0">
                <a:solidFill>
                  <a:schemeClr val="bg1"/>
                </a:solidFill>
                <a:latin typeface="Tahoma" pitchFamily="34" charset="0"/>
                <a:ea typeface="Tahoma" pitchFamily="34" charset="0"/>
                <a:cs typeface="Tahoma" pitchFamily="34" charset="0"/>
              </a:rPr>
              <a:t>Having someone to talk to</a:t>
            </a:r>
          </a:p>
          <a:p>
            <a:pPr lvl="1"/>
            <a:endParaRPr lang="en-AU" dirty="0">
              <a:solidFill>
                <a:schemeClr val="bg1"/>
              </a:solidFill>
              <a:latin typeface="Tahoma" pitchFamily="34" charset="0"/>
              <a:ea typeface="Tahoma" pitchFamily="34" charset="0"/>
              <a:cs typeface="Tahoma" pitchFamily="34" charset="0"/>
            </a:endParaRPr>
          </a:p>
        </p:txBody>
      </p:sp>
      <p:pic>
        <p:nvPicPr>
          <p:cNvPr id="3074" name="Picture 2" descr="http://www.thepunch.com.au/images/uploads/mental-health-jock-alexand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3789040"/>
            <a:ext cx="3828678" cy="2409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3577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6699FF"/>
                </a:solidFill>
                <a:latin typeface="Tahoma" pitchFamily="34" charset="0"/>
                <a:ea typeface="Tahoma" pitchFamily="34" charset="0"/>
                <a:cs typeface="Tahoma" pitchFamily="34" charset="0"/>
              </a:rPr>
              <a:t>Government, community and personal strategies</a:t>
            </a:r>
            <a:endParaRPr lang="en-AU" b="1" dirty="0">
              <a:solidFill>
                <a:srgbClr val="6699FF"/>
              </a:solidFill>
              <a:latin typeface="Tahoma" pitchFamily="34" charset="0"/>
              <a:ea typeface="Tahoma" pitchFamily="34" charset="0"/>
              <a:cs typeface="Tahoma" pitchFamily="34" charset="0"/>
            </a:endParaRPr>
          </a:p>
        </p:txBody>
      </p:sp>
      <p:sp>
        <p:nvSpPr>
          <p:cNvPr id="3" name="Content Placeholder 2"/>
          <p:cNvSpPr>
            <a:spLocks noGrp="1"/>
          </p:cNvSpPr>
          <p:nvPr>
            <p:ph idx="1"/>
          </p:nvPr>
        </p:nvSpPr>
        <p:spPr>
          <a:xfrm>
            <a:off x="467544" y="1700808"/>
            <a:ext cx="8229600" cy="4525963"/>
          </a:xfrm>
        </p:spPr>
        <p:txBody>
          <a:bodyPr>
            <a:normAutofit lnSpcReduction="10000"/>
          </a:bodyPr>
          <a:lstStyle/>
          <a:p>
            <a:r>
              <a:rPr lang="en-AU" sz="2400" dirty="0" smtClean="0">
                <a:solidFill>
                  <a:schemeClr val="bg1"/>
                </a:solidFill>
                <a:latin typeface="Tahoma" pitchFamily="34" charset="0"/>
                <a:ea typeface="Tahoma" pitchFamily="34" charset="0"/>
                <a:cs typeface="Tahoma" pitchFamily="34" charset="0"/>
              </a:rPr>
              <a:t>Community programs are used to enable youth to develop support systems and skills. This is very important for youth who have a mental health disorder. ‘Beyond blue- The National Depression Initiative’ is an organisation working to address issues associated with depression and anxiety.   </a:t>
            </a:r>
          </a:p>
          <a:p>
            <a:r>
              <a:rPr lang="en-AU" sz="2400" dirty="0" smtClean="0">
                <a:solidFill>
                  <a:schemeClr val="bg1"/>
                </a:solidFill>
                <a:latin typeface="Tahoma" pitchFamily="34" charset="0"/>
                <a:ea typeface="Tahoma" pitchFamily="34" charset="0"/>
                <a:cs typeface="Tahoma" pitchFamily="34" charset="0"/>
              </a:rPr>
              <a:t>Personal strategies are also important for youth to maintain a good heath status. They include taking responsibility for one’s own actions and health behaviours and reducing risk factors. Youth can do things like talk to someone if they think they have  a mental health disorder and try to minimise their stress. </a:t>
            </a:r>
            <a:endParaRPr lang="en-AU" sz="2400" dirty="0">
              <a:solidFill>
                <a:schemeClr val="bg1"/>
              </a:solidFill>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1415448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CC66FF"/>
                </a:solidFill>
                <a:latin typeface="Tahoma" pitchFamily="34" charset="0"/>
                <a:ea typeface="Tahoma" pitchFamily="34" charset="0"/>
                <a:cs typeface="Tahoma" pitchFamily="34" charset="0"/>
              </a:rPr>
              <a:t>Rights and responsibilities of youth</a:t>
            </a:r>
            <a:endParaRPr lang="en-AU" b="1" dirty="0">
              <a:solidFill>
                <a:srgbClr val="CC66FF"/>
              </a:solidFill>
              <a:latin typeface="Tahoma" pitchFamily="34" charset="0"/>
              <a:ea typeface="Tahoma" pitchFamily="34" charset="0"/>
              <a:cs typeface="Tahoma" pitchFamily="34" charset="0"/>
            </a:endParaRPr>
          </a:p>
        </p:txBody>
      </p:sp>
      <p:sp>
        <p:nvSpPr>
          <p:cNvPr id="3" name="Content Placeholder 2"/>
          <p:cNvSpPr>
            <a:spLocks noGrp="1"/>
          </p:cNvSpPr>
          <p:nvPr>
            <p:ph sz="half" idx="1"/>
          </p:nvPr>
        </p:nvSpPr>
        <p:spPr>
          <a:xfrm>
            <a:off x="368928" y="2348880"/>
            <a:ext cx="4038600" cy="4065315"/>
          </a:xfrm>
        </p:spPr>
        <p:txBody>
          <a:bodyPr>
            <a:normAutofit/>
          </a:bodyPr>
          <a:lstStyle/>
          <a:p>
            <a:r>
              <a:rPr lang="en-AU" sz="1800" dirty="0" smtClean="0">
                <a:solidFill>
                  <a:srgbClr val="CC66FF"/>
                </a:solidFill>
                <a:latin typeface="Tahoma" pitchFamily="34" charset="0"/>
                <a:ea typeface="Tahoma" pitchFamily="34" charset="0"/>
                <a:cs typeface="Tahoma" pitchFamily="34" charset="0"/>
              </a:rPr>
              <a:t>Youth rights include the right to:</a:t>
            </a:r>
          </a:p>
          <a:p>
            <a:pPr lvl="1"/>
            <a:r>
              <a:rPr lang="en-AU" sz="1600" dirty="0" smtClean="0">
                <a:solidFill>
                  <a:schemeClr val="bg1"/>
                </a:solidFill>
                <a:latin typeface="Tahoma" pitchFamily="34" charset="0"/>
                <a:ea typeface="Tahoma" pitchFamily="34" charset="0"/>
                <a:cs typeface="Tahoma" pitchFamily="34" charset="0"/>
              </a:rPr>
              <a:t>Safety, dignity and privacy</a:t>
            </a:r>
          </a:p>
          <a:p>
            <a:pPr lvl="1"/>
            <a:r>
              <a:rPr lang="en-AU" sz="1600" dirty="0" smtClean="0">
                <a:solidFill>
                  <a:schemeClr val="bg1"/>
                </a:solidFill>
                <a:latin typeface="Tahoma" pitchFamily="34" charset="0"/>
                <a:ea typeface="Tahoma" pitchFamily="34" charset="0"/>
                <a:cs typeface="Tahoma" pitchFamily="34" charset="0"/>
              </a:rPr>
              <a:t>The satisfaction of basic needs</a:t>
            </a:r>
          </a:p>
          <a:p>
            <a:pPr lvl="1"/>
            <a:r>
              <a:rPr lang="en-AU" sz="1600" dirty="0" smtClean="0">
                <a:solidFill>
                  <a:schemeClr val="bg1"/>
                </a:solidFill>
                <a:latin typeface="Tahoma" pitchFamily="34" charset="0"/>
                <a:ea typeface="Tahoma" pitchFamily="34" charset="0"/>
                <a:cs typeface="Tahoma" pitchFamily="34" charset="0"/>
              </a:rPr>
              <a:t>Be heard and be informed</a:t>
            </a:r>
          </a:p>
          <a:p>
            <a:pPr lvl="1"/>
            <a:r>
              <a:rPr lang="en-AU" sz="1600" dirty="0" smtClean="0">
                <a:solidFill>
                  <a:schemeClr val="bg1"/>
                </a:solidFill>
                <a:latin typeface="Tahoma" pitchFamily="34" charset="0"/>
                <a:ea typeface="Tahoma" pitchFamily="34" charset="0"/>
                <a:cs typeface="Tahoma" pitchFamily="34" charset="0"/>
              </a:rPr>
              <a:t>Refuse treatment</a:t>
            </a:r>
          </a:p>
          <a:p>
            <a:pPr lvl="1"/>
            <a:r>
              <a:rPr lang="en-AU" sz="1600" dirty="0" smtClean="0">
                <a:solidFill>
                  <a:schemeClr val="bg1"/>
                </a:solidFill>
                <a:latin typeface="Tahoma" pitchFamily="34" charset="0"/>
                <a:ea typeface="Tahoma" pitchFamily="34" charset="0"/>
                <a:cs typeface="Tahoma" pitchFamily="34" charset="0"/>
              </a:rPr>
              <a:t>Access high quality health care</a:t>
            </a:r>
          </a:p>
          <a:p>
            <a:pPr lvl="1"/>
            <a:r>
              <a:rPr lang="en-AU" sz="1600" dirty="0" smtClean="0">
                <a:solidFill>
                  <a:schemeClr val="bg1"/>
                </a:solidFill>
                <a:latin typeface="Tahoma" pitchFamily="34" charset="0"/>
                <a:ea typeface="Tahoma" pitchFamily="34" charset="0"/>
                <a:cs typeface="Tahoma" pitchFamily="34" charset="0"/>
              </a:rPr>
              <a:t>Confidentiality</a:t>
            </a:r>
          </a:p>
          <a:p>
            <a:r>
              <a:rPr lang="en-AU" sz="1800" dirty="0" smtClean="0">
                <a:solidFill>
                  <a:srgbClr val="CC66FF"/>
                </a:solidFill>
                <a:latin typeface="Tahoma" pitchFamily="34" charset="0"/>
                <a:ea typeface="Tahoma" pitchFamily="34" charset="0"/>
                <a:cs typeface="Tahoma" pitchFamily="34" charset="0"/>
              </a:rPr>
              <a:t>Youth responsibilities include:</a:t>
            </a:r>
          </a:p>
          <a:p>
            <a:pPr lvl="1"/>
            <a:r>
              <a:rPr lang="en-AU" sz="1600" dirty="0" smtClean="0">
                <a:solidFill>
                  <a:schemeClr val="bg1"/>
                </a:solidFill>
                <a:latin typeface="Tahoma" pitchFamily="34" charset="0"/>
                <a:ea typeface="Tahoma" pitchFamily="34" charset="0"/>
                <a:cs typeface="Tahoma" pitchFamily="34" charset="0"/>
              </a:rPr>
              <a:t>Providing accurate and complete information</a:t>
            </a:r>
          </a:p>
          <a:p>
            <a:pPr lvl="1"/>
            <a:r>
              <a:rPr lang="en-AU" sz="1600" dirty="0" smtClean="0">
                <a:solidFill>
                  <a:schemeClr val="bg1"/>
                </a:solidFill>
                <a:latin typeface="Tahoma" pitchFamily="34" charset="0"/>
                <a:ea typeface="Tahoma" pitchFamily="34" charset="0"/>
                <a:cs typeface="Tahoma" pitchFamily="34" charset="0"/>
              </a:rPr>
              <a:t>Asking questions and discussing concerns</a:t>
            </a:r>
          </a:p>
          <a:p>
            <a:endParaRPr lang="en-AU" sz="2000" dirty="0" smtClean="0">
              <a:solidFill>
                <a:schemeClr val="bg1"/>
              </a:solidFill>
              <a:latin typeface="Tahoma" pitchFamily="34" charset="0"/>
              <a:ea typeface="Tahoma" pitchFamily="34" charset="0"/>
              <a:cs typeface="Tahoma" pitchFamily="34" charset="0"/>
            </a:endParaRPr>
          </a:p>
          <a:p>
            <a:pPr lvl="1"/>
            <a:endParaRPr lang="en-AU" dirty="0">
              <a:solidFill>
                <a:srgbClr val="CC66FF"/>
              </a:solidFill>
              <a:latin typeface="Tahoma" pitchFamily="34" charset="0"/>
              <a:ea typeface="Tahoma" pitchFamily="34" charset="0"/>
              <a:cs typeface="Tahoma" pitchFamily="34" charset="0"/>
            </a:endParaRPr>
          </a:p>
        </p:txBody>
      </p:sp>
      <p:sp>
        <p:nvSpPr>
          <p:cNvPr id="4" name="Content Placeholder 3"/>
          <p:cNvSpPr>
            <a:spLocks noGrp="1"/>
          </p:cNvSpPr>
          <p:nvPr>
            <p:ph sz="half" idx="2"/>
          </p:nvPr>
        </p:nvSpPr>
        <p:spPr>
          <a:xfrm>
            <a:off x="4644008" y="2348880"/>
            <a:ext cx="4038600" cy="4093915"/>
          </a:xfrm>
        </p:spPr>
        <p:txBody>
          <a:bodyPr>
            <a:normAutofit/>
          </a:bodyPr>
          <a:lstStyle/>
          <a:p>
            <a:r>
              <a:rPr lang="en-AU" sz="1900" dirty="0" smtClean="0">
                <a:solidFill>
                  <a:schemeClr val="bg1"/>
                </a:solidFill>
              </a:rPr>
              <a:t>If youth believe they have a mental health disorder they have the responsibility to seek help and they have the right to be listened to and taken seriously. If youth don’t feel comfortable talking to a healthcare professional they can always talk to a parent, family member or peer.</a:t>
            </a:r>
          </a:p>
          <a:p>
            <a:pPr marL="457200" lvl="1" indent="0">
              <a:buNone/>
            </a:pPr>
            <a:endParaRPr lang="en-AU" dirty="0">
              <a:solidFill>
                <a:srgbClr val="CC66FF"/>
              </a:solidFill>
              <a:latin typeface="Tahoma" pitchFamily="34" charset="0"/>
              <a:ea typeface="Tahoma" pitchFamily="34" charset="0"/>
              <a:cs typeface="Tahoma" pitchFamily="34" charset="0"/>
            </a:endParaRPr>
          </a:p>
        </p:txBody>
      </p:sp>
      <p:sp>
        <p:nvSpPr>
          <p:cNvPr id="5" name="TextBox 4"/>
          <p:cNvSpPr txBox="1"/>
          <p:nvPr/>
        </p:nvSpPr>
        <p:spPr>
          <a:xfrm>
            <a:off x="548649" y="1528695"/>
            <a:ext cx="7776864" cy="769441"/>
          </a:xfrm>
          <a:prstGeom prst="rect">
            <a:avLst/>
          </a:prstGeom>
          <a:noFill/>
        </p:spPr>
        <p:txBody>
          <a:bodyPr wrap="square" rtlCol="0">
            <a:spAutoFit/>
          </a:bodyPr>
          <a:lstStyle/>
          <a:p>
            <a:r>
              <a:rPr lang="en-AU" sz="2200" dirty="0" smtClean="0">
                <a:solidFill>
                  <a:schemeClr val="bg1"/>
                </a:solidFill>
                <a:latin typeface="Tahoma" pitchFamily="34" charset="0"/>
                <a:ea typeface="Tahoma" pitchFamily="34" charset="0"/>
                <a:cs typeface="Tahoma" pitchFamily="34" charset="0"/>
              </a:rPr>
              <a:t>Everyone who uses or accesses health care has certain rights and responsibilities. </a:t>
            </a:r>
            <a:r>
              <a:rPr lang="en-AU" sz="2200" dirty="0" smtClean="0">
                <a:solidFill>
                  <a:schemeClr val="bg1"/>
                </a:solidFill>
              </a:rPr>
              <a:t> </a:t>
            </a:r>
            <a:endParaRPr lang="en-AU" sz="2200" dirty="0">
              <a:solidFill>
                <a:schemeClr val="bg1"/>
              </a:solidFill>
            </a:endParaRPr>
          </a:p>
        </p:txBody>
      </p:sp>
    </p:spTree>
    <p:extLst>
      <p:ext uri="{BB962C8B-B14F-4D97-AF65-F5344CB8AC3E}">
        <p14:creationId xmlns:p14="http://schemas.microsoft.com/office/powerpoint/2010/main" val="31764981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msnbcmedia4.msn.com/i/msnbc/Components/Interactives/Health/MentalHealth/global_mental_disorder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476672"/>
            <a:ext cx="6624736" cy="57894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96636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TotalTime>
  <Words>899</Words>
  <Application>Microsoft Office PowerPoint</Application>
  <PresentationFormat>On-screen Show (4:3)</PresentationFormat>
  <Paragraphs>52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Mental Health</vt:lpstr>
      <vt:lpstr>Youth health issues</vt:lpstr>
      <vt:lpstr>PowerPoint Presentation</vt:lpstr>
      <vt:lpstr>The impact on all aspects of health</vt:lpstr>
      <vt:lpstr>Incidence, prevalence and trends</vt:lpstr>
      <vt:lpstr>Protective and risk factors</vt:lpstr>
      <vt:lpstr>Government, community and personal strategies</vt:lpstr>
      <vt:lpstr>Rights and responsibilities of youth</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Mental Health</dc:title>
  <dc:creator>Hannah</dc:creator>
  <cp:lastModifiedBy>Hannah</cp:lastModifiedBy>
  <cp:revision>10</cp:revision>
  <dcterms:created xsi:type="dcterms:W3CDTF">2011-05-12T06:20:22Z</dcterms:created>
  <dcterms:modified xsi:type="dcterms:W3CDTF">2011-05-12T08:34:58Z</dcterms:modified>
</cp:coreProperties>
</file>